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9" r:id="rId7"/>
    <p:sldId id="258" r:id="rId8"/>
    <p:sldId id="260" r:id="rId9"/>
  </p:sldIdLst>
  <p:sldSz cx="18288000" cy="10287000"/>
  <p:notesSz cx="6858000" cy="9144000"/>
  <p:embeddedFontLst>
    <p:embeddedFont>
      <p:font typeface="Fira Sans Bold" panose="020B0604020202020204" charset="0"/>
      <p:regular r:id="rId11"/>
      <p:bold r:id="rId12"/>
    </p:embeddedFont>
    <p:embeddedFont>
      <p:font typeface="Fira Sans Light" panose="020B0403050000020004" pitchFamily="34" charset="0"/>
      <p:regular r:id="rId13"/>
      <p:italic r:id="rId14"/>
    </p:embeddedFont>
    <p:embeddedFont>
      <p:font typeface="Fira Sans Light Bold" panose="020B0604020202020204" charset="0"/>
      <p:regular r:id="rId15"/>
    </p:embeddedFont>
    <p:embeddedFont>
      <p:font typeface="Fira Sans Medium" panose="020B06030500000200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0" autoAdjust="0"/>
    <p:restoredTop sz="92440" autoAdjust="0"/>
  </p:normalViewPr>
  <p:slideViewPr>
    <p:cSldViewPr>
      <p:cViewPr varScale="1">
        <p:scale>
          <a:sx n="50" d="100"/>
          <a:sy n="50" d="100"/>
        </p:scale>
        <p:origin x="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89F7-FE6C-F84F-8EA8-1263E14616D9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59AD-0B4D-FB42-89A4-6ECEE39E9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59AD-0B4D-FB42-89A4-6ECEE39E9D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EA99938-326C-47FF-9011-B403AA77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08" y="9220504"/>
            <a:ext cx="4967456" cy="86433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4270023" y="-1196549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888701" y="4391455"/>
            <a:ext cx="3600177" cy="3117770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B2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45302" y="2781608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1963" y="0"/>
            <a:ext cx="2633869" cy="228094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42698" y="1988561"/>
            <a:ext cx="10202605" cy="5520665"/>
            <a:chOff x="0" y="0"/>
            <a:chExt cx="13603473" cy="73608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3603473" cy="303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9"/>
                </a:lnSpc>
              </a:pPr>
              <a:r>
                <a:rPr lang="en-US" sz="7499" dirty="0">
                  <a:solidFill>
                    <a:srgbClr val="000000"/>
                  </a:solidFill>
                  <a:latin typeface="Fira Sans Bold"/>
                </a:rPr>
                <a:t>Welcome to the PQIP Collaborative Webinar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853906"/>
              <a:ext cx="13603473" cy="2506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000000"/>
                  </a:solidFill>
                  <a:latin typeface="Fira Sans Light"/>
                </a:rPr>
                <a:t>21st March 2024 1-2pm</a:t>
              </a:r>
            </a:p>
            <a:p>
              <a:pPr algn="ctr">
                <a:lnSpc>
                  <a:spcPts val="5039"/>
                </a:lnSpc>
              </a:pPr>
              <a:endParaRPr lang="en-US" sz="3599" dirty="0">
                <a:solidFill>
                  <a:srgbClr val="000000"/>
                </a:solidFill>
                <a:latin typeface="Fira Sans Light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000000"/>
                  </a:solidFill>
                  <a:latin typeface="Fira Sans Light"/>
                </a:rPr>
                <a:t>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07238" y="7590141"/>
            <a:ext cx="11073524" cy="47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Fira Sans Light"/>
              </a:rPr>
              <a:t>@</a:t>
            </a:r>
            <a:r>
              <a:rPr lang="en-US" sz="2800" dirty="0">
                <a:solidFill>
                  <a:srgbClr val="000000"/>
                </a:solidFill>
              </a:rPr>
              <a:t>rmoonesinghe @PQIPnews @RCOAnews @RCoA_CRI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1857289"/>
            <a:ext cx="1469472" cy="1272570"/>
            <a:chOff x="0" y="0"/>
            <a:chExt cx="3619627" cy="31346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48800" y="9316328"/>
            <a:ext cx="1747268" cy="7183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1747" y="-966039"/>
            <a:ext cx="6621779" cy="573449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B2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385994"/>
            <a:ext cx="2507594" cy="2171588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436580" y="595481"/>
            <a:ext cx="12165434" cy="866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6"/>
              </a:lnSpc>
            </a:pPr>
            <a:r>
              <a:rPr lang="en-IE" sz="3690" dirty="0">
                <a:solidFill>
                  <a:srgbClr val="B4192E"/>
                </a:solidFill>
                <a:latin typeface="Fira Sans Light Bold"/>
              </a:rPr>
              <a:t>Individualised</a:t>
            </a: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 Risk Assessment in PQIP and beyond:</a:t>
            </a:r>
            <a:r>
              <a:rPr lang="en-US" sz="3690" dirty="0">
                <a:solidFill>
                  <a:srgbClr val="000000"/>
                </a:solidFill>
                <a:latin typeface="Fira Sans Light Bold"/>
              </a:rPr>
              <a:t> </a:t>
            </a:r>
          </a:p>
          <a:p>
            <a:pPr>
              <a:lnSpc>
                <a:spcPts val="4746"/>
              </a:lnSpc>
            </a:pPr>
            <a:r>
              <a:rPr lang="en-US" sz="3390" dirty="0">
                <a:solidFill>
                  <a:srgbClr val="4775A3"/>
                </a:solidFill>
                <a:latin typeface="Fira Sans Light"/>
              </a:rPr>
              <a:t>Professor Ramani Moonesinghe, PQIP Chief Investigator and National Clinical Director for Critical and Perioperative Care, NHS England</a:t>
            </a:r>
          </a:p>
          <a:p>
            <a:pPr>
              <a:lnSpc>
                <a:spcPts val="4746"/>
              </a:lnSpc>
            </a:pPr>
            <a:endParaRPr lang="en-US" sz="3390" dirty="0">
              <a:solidFill>
                <a:srgbClr val="4775A3"/>
              </a:solidFill>
              <a:latin typeface="Fira Sans Light"/>
            </a:endParaRPr>
          </a:p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Shared Decision Making:</a:t>
            </a:r>
            <a:r>
              <a:rPr lang="en-US" sz="3690" dirty="0">
                <a:solidFill>
                  <a:srgbClr val="B4192E"/>
                </a:solidFill>
                <a:latin typeface="Fira Sans Light"/>
              </a:rPr>
              <a:t> </a:t>
            </a:r>
          </a:p>
          <a:p>
            <a:pPr>
              <a:lnSpc>
                <a:spcPts val="4746"/>
              </a:lnSpc>
            </a:pPr>
            <a:r>
              <a:rPr lang="en-US" sz="3390" dirty="0">
                <a:solidFill>
                  <a:srgbClr val="4775A3"/>
                </a:solidFill>
                <a:latin typeface="Fira Sans Light"/>
              </a:rPr>
              <a:t>Professor Rupert Pearse, Professor of Intensive Care Medicine QMUL, Programme Director, OSIRIS Programme</a:t>
            </a:r>
          </a:p>
          <a:p>
            <a:pPr>
              <a:lnSpc>
                <a:spcPts val="4746"/>
              </a:lnSpc>
            </a:pPr>
            <a:endParaRPr lang="en-US" sz="3390" dirty="0">
              <a:solidFill>
                <a:srgbClr val="4775A3"/>
              </a:solidFill>
              <a:latin typeface="Fira Sans Light"/>
            </a:endParaRPr>
          </a:p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Frailty:</a:t>
            </a:r>
            <a:r>
              <a:rPr lang="en-US" sz="3690" dirty="0">
                <a:solidFill>
                  <a:srgbClr val="B4192E"/>
                </a:solidFill>
                <a:latin typeface="Fira Sans Light"/>
              </a:rPr>
              <a:t> </a:t>
            </a:r>
          </a:p>
          <a:p>
            <a:pPr>
              <a:lnSpc>
                <a:spcPts val="4746"/>
              </a:lnSpc>
            </a:pPr>
            <a:r>
              <a:rPr lang="en-US" sz="3390" dirty="0">
                <a:solidFill>
                  <a:srgbClr val="4775A3"/>
                </a:solidFill>
                <a:latin typeface="Fira Sans Light"/>
              </a:rPr>
              <a:t>Dr Martha Belete, Former PQIP Fellow, </a:t>
            </a:r>
            <a:r>
              <a:rPr lang="en-GB" sz="3390" dirty="0">
                <a:solidFill>
                  <a:srgbClr val="4775A3"/>
                </a:solidFill>
                <a:latin typeface="Fira Sans Light"/>
              </a:rPr>
              <a:t>​​​​​​​Chair of the Research and Audit Federation of Trainees (RAFT)</a:t>
            </a:r>
            <a:endParaRPr lang="en-US" sz="3390" dirty="0">
              <a:solidFill>
                <a:srgbClr val="4775A3"/>
              </a:solidFill>
              <a:latin typeface="Fira Sans Light"/>
            </a:endParaRPr>
          </a:p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Audience Q&amp;A</a:t>
            </a:r>
          </a:p>
          <a:p>
            <a:pPr algn="l">
              <a:lnSpc>
                <a:spcPts val="4746"/>
              </a:lnSpc>
            </a:pPr>
            <a:endParaRPr lang="en-US" sz="3690" dirty="0">
              <a:solidFill>
                <a:srgbClr val="B4192E"/>
              </a:solidFill>
              <a:latin typeface="Fira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7359" y="1468675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F4F4F4"/>
                </a:solidFill>
                <a:latin typeface="Fira Sans Medium"/>
              </a:rPr>
              <a:t>Agenda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4838" y="9264906"/>
            <a:ext cx="1747268" cy="718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168351-51EA-FB2A-D1CB-596431806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008" y="9220504"/>
            <a:ext cx="4967456" cy="864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8309" y="61281"/>
            <a:ext cx="1999148" cy="173127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769069" y="2169939"/>
            <a:ext cx="1787372" cy="154787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97373" y="-761902"/>
            <a:ext cx="3795885" cy="3287254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8711" y="1557603"/>
            <a:ext cx="1366927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 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25000" y="9269082"/>
            <a:ext cx="1747268" cy="7183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02508" y="9211110"/>
            <a:ext cx="2898907" cy="9114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40B30A-0596-4BDB-B086-3A79ACE965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57" t="16393" r="25833" b="46191"/>
          <a:stretch/>
        </p:blipFill>
        <p:spPr>
          <a:xfrm>
            <a:off x="3241098" y="881725"/>
            <a:ext cx="10806890" cy="662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87A19-9A11-13F4-CEB0-88E7B4933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08" y="9220504"/>
            <a:ext cx="4967456" cy="864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964" y="1515534"/>
            <a:ext cx="2325625" cy="201400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3964" y="3792625"/>
            <a:ext cx="2325625" cy="201400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64" y="6178102"/>
            <a:ext cx="2325625" cy="2014002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8" descr="Scales of just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247" y="4365096"/>
            <a:ext cx="869059" cy="869059"/>
          </a:xfrm>
          <a:prstGeom prst="rect">
            <a:avLst/>
          </a:prstGeom>
        </p:spPr>
      </p:pic>
      <p:pic>
        <p:nvPicPr>
          <p:cNvPr id="9" name="Picture 9" descr="Heart with pul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1384" y="1937143"/>
            <a:ext cx="1170784" cy="11707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2247" y="6361758"/>
            <a:ext cx="869059" cy="17166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78711" y="454991"/>
            <a:ext cx="15258048" cy="1417731"/>
            <a:chOff x="0" y="0"/>
            <a:chExt cx="20344064" cy="189030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20344064" cy="112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  <a:spcBef>
                  <a:spcPct val="0"/>
                </a:spcBef>
              </a:pPr>
              <a:r>
                <a:rPr lang="en-US" sz="5500" spc="-55" dirty="0">
                  <a:solidFill>
                    <a:srgbClr val="000000"/>
                  </a:solidFill>
                  <a:latin typeface="Fira Sans Medium"/>
                </a:rPr>
                <a:t>Risk assessment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43149"/>
              <a:ext cx="1822570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Fira Sans Light"/>
                </a:rPr>
                <a:t> 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494842" y="1988790"/>
            <a:ext cx="14497071" cy="6018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GB" sz="3600" b="1" dirty="0">
                <a:solidFill>
                  <a:srgbClr val="000000"/>
                </a:solidFill>
                <a:latin typeface="Fira Sans Light"/>
              </a:rPr>
              <a:t>The 2023/24 NHS Contract</a:t>
            </a:r>
            <a:r>
              <a:rPr lang="en-GB" sz="3600" dirty="0">
                <a:solidFill>
                  <a:srgbClr val="000000"/>
                </a:solidFill>
                <a:latin typeface="Fira Sans Light"/>
              </a:rPr>
              <a:t>: providers “must implement a system of early screening, risk assessment and health optimisation for all adult service users waiting for inpatient surgery”</a:t>
            </a: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ct val="150000"/>
              </a:lnSpc>
            </a:pPr>
            <a:r>
              <a:rPr lang="en-GB" sz="3200" i="1" dirty="0">
                <a:solidFill>
                  <a:srgbClr val="000000"/>
                </a:solidFill>
                <a:latin typeface="Fira Sans Light"/>
              </a:rPr>
              <a:t>Five core principles for providers: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Fira Sans Light"/>
              </a:rPr>
              <a:t>Screening </a:t>
            </a:r>
            <a:r>
              <a:rPr lang="en-GB" sz="3200" dirty="0">
                <a:solidFill>
                  <a:srgbClr val="000000"/>
                </a:solidFill>
                <a:latin typeface="Fira Sans Light"/>
              </a:rPr>
              <a:t>for health conditions </a:t>
            </a:r>
            <a:endParaRPr lang="en-GB" sz="3200" b="1" dirty="0">
              <a:solidFill>
                <a:srgbClr val="000000"/>
              </a:solidFill>
              <a:latin typeface="Fira Sans Ligh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Fira Sans Light"/>
              </a:rPr>
              <a:t>Optimisation </a:t>
            </a:r>
            <a:r>
              <a:rPr lang="en-GB" sz="3200" dirty="0">
                <a:solidFill>
                  <a:srgbClr val="000000"/>
                </a:solidFill>
                <a:latin typeface="Fira Sans Light"/>
              </a:rPr>
              <a:t>of modifiable risk factors</a:t>
            </a:r>
            <a:endParaRPr lang="en-GB" sz="3200" b="1" dirty="0">
              <a:solidFill>
                <a:srgbClr val="000000"/>
              </a:solidFill>
              <a:latin typeface="Fira Sans Ligh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Fira Sans Light"/>
              </a:rPr>
              <a:t>Keeping in touch </a:t>
            </a:r>
            <a:r>
              <a:rPr lang="en-GB" sz="3200" dirty="0">
                <a:solidFill>
                  <a:srgbClr val="000000"/>
                </a:solidFill>
                <a:latin typeface="Fira Sans Light"/>
              </a:rPr>
              <a:t>– to ensure no change in condition</a:t>
            </a:r>
            <a:endParaRPr lang="en-GB" sz="3200" b="1" dirty="0">
              <a:solidFill>
                <a:srgbClr val="000000"/>
              </a:solidFill>
              <a:latin typeface="Fira Sans Ligh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Fira Sans Light"/>
              </a:rPr>
              <a:t>TCI date </a:t>
            </a:r>
            <a:r>
              <a:rPr lang="en-GB" sz="3200" dirty="0">
                <a:solidFill>
                  <a:srgbClr val="000000"/>
                </a:solidFill>
                <a:latin typeface="Fira Sans Light"/>
              </a:rPr>
              <a:t>only given when ready to proceed to surgery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Fira Sans Light"/>
              </a:rPr>
              <a:t>Shared Decision Making </a:t>
            </a:r>
            <a:r>
              <a:rPr lang="en-GB" sz="3200" dirty="0">
                <a:solidFill>
                  <a:srgbClr val="000000"/>
                </a:solidFill>
                <a:latin typeface="Fira Sans Light"/>
              </a:rPr>
              <a:t>embedded throughout the perioperative pathway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25000" y="9269082"/>
            <a:ext cx="1747268" cy="7183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0D259E-7759-81AB-6CF8-38AC84CCD4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6008" y="9220504"/>
            <a:ext cx="4967456" cy="864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4028" y="438667"/>
            <a:ext cx="1999148" cy="173127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769069" y="2169939"/>
            <a:ext cx="1787372" cy="154787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97373" y="-761902"/>
            <a:ext cx="3795885" cy="3287254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8711" y="1557603"/>
            <a:ext cx="1366927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 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54800" y="9293511"/>
            <a:ext cx="1747268" cy="7183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02508" y="9211110"/>
            <a:ext cx="2898907" cy="911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6"/>
          <p:cNvGrpSpPr/>
          <p:nvPr/>
        </p:nvGrpSpPr>
        <p:grpSpPr>
          <a:xfrm>
            <a:off x="498050" y="501119"/>
            <a:ext cx="14434202" cy="5537463"/>
            <a:chOff x="-129712" y="-1022577"/>
            <a:chExt cx="16750391" cy="7383284"/>
          </a:xfrm>
        </p:grpSpPr>
        <p:sp>
          <p:nvSpPr>
            <p:cNvPr id="17" name="TextBox 17"/>
            <p:cNvSpPr txBox="1"/>
            <p:nvPr/>
          </p:nvSpPr>
          <p:spPr>
            <a:xfrm>
              <a:off x="-129712" y="-1022577"/>
              <a:ext cx="16750391" cy="2257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5500" spc="-55" dirty="0">
                  <a:solidFill>
                    <a:srgbClr val="000000"/>
                  </a:solidFill>
                  <a:latin typeface="Fira Sans Medium"/>
                </a:rPr>
                <a:t>Your feedback helps shape the future webinars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813549"/>
              <a:ext cx="1436443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Fira Sans Light"/>
                </a:rPr>
                <a:t> 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8711" y="3531480"/>
            <a:ext cx="13438163" cy="311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Through information sharing we can all learn together techniques that could enhance our current QI efforts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50" dirty="0">
                <a:solidFill>
                  <a:srgbClr val="000000"/>
                </a:solidFill>
                <a:latin typeface="Fira Sans Light"/>
              </a:rPr>
              <a:t>If you and your local team have a QI story you want to share, please leave your contact details in the chat or contact PQIP@rcoa.ac.uk  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Fira Sans 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ECC975-7DF5-6EAD-ADB5-108E03989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08" y="9220504"/>
            <a:ext cx="4967456" cy="864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7AD3D85A1FE4E86F10715BF9D0D31" ma:contentTypeVersion="13" ma:contentTypeDescription="Create a new document." ma:contentTypeScope="" ma:versionID="a17303b4679dbdd50d3da61dff2f0889">
  <xsd:schema xmlns:xsd="http://www.w3.org/2001/XMLSchema" xmlns:xs="http://www.w3.org/2001/XMLSchema" xmlns:p="http://schemas.microsoft.com/office/2006/metadata/properties" xmlns:ns3="a42f3218-928f-45c2-86af-1c84cccb1272" xmlns:ns4="77292868-e6d2-4098-add8-4e19a3216e11" targetNamespace="http://schemas.microsoft.com/office/2006/metadata/properties" ma:root="true" ma:fieldsID="434adcb1a5ef4647a6f499b54bf22a4a" ns3:_="" ns4:_="">
    <xsd:import namespace="a42f3218-928f-45c2-86af-1c84cccb1272"/>
    <xsd:import namespace="77292868-e6d2-4098-add8-4e19a3216e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f3218-928f-45c2-86af-1c84cccb12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92868-e6d2-4098-add8-4e19a3216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292868-e6d2-4098-add8-4e19a3216e11" xsi:nil="true"/>
  </documentManagement>
</p:properties>
</file>

<file path=customXml/itemProps1.xml><?xml version="1.0" encoding="utf-8"?>
<ds:datastoreItem xmlns:ds="http://schemas.openxmlformats.org/officeDocument/2006/customXml" ds:itemID="{975485F1-830E-4AD2-A8D8-7373D34F5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2f3218-928f-45c2-86af-1c84cccb1272"/>
    <ds:schemaRef ds:uri="77292868-e6d2-4098-add8-4e19a3216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E641F-1A7B-4BF3-9E12-E86E8BDB26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74A083-3287-48AF-AC6D-0C99373C994D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77292868-e6d2-4098-add8-4e19a3216e11"/>
    <ds:schemaRef ds:uri="http://schemas.microsoft.com/office/2006/documentManagement/types"/>
    <ds:schemaRef ds:uri="http://schemas.openxmlformats.org/package/2006/metadata/core-properties"/>
    <ds:schemaRef ds:uri="a42f3218-928f-45c2-86af-1c84cccb127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12722</TotalTime>
  <Words>233</Words>
  <Application>Microsoft Office PowerPoint</Application>
  <PresentationFormat>Custom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Fira Sans Bold</vt:lpstr>
      <vt:lpstr>Fira Sans Light Bold</vt:lpstr>
      <vt:lpstr>Arial</vt:lpstr>
      <vt:lpstr>Fira Sans Light</vt:lpstr>
      <vt:lpstr>Fira Sans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DrEaMing Highlights</dc:title>
  <dc:creator>Dominic Olive</dc:creator>
  <cp:lastModifiedBy>Dominic</cp:lastModifiedBy>
  <cp:revision>15</cp:revision>
  <dcterms:created xsi:type="dcterms:W3CDTF">2006-08-16T00:00:00Z</dcterms:created>
  <dcterms:modified xsi:type="dcterms:W3CDTF">2024-03-22T14:33:04Z</dcterms:modified>
  <dc:identifier>DAFbw6izNWk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0x0101006EF7AD3D85A1FE4E86F10715BF9D0D31</vt:lpwstr>
  </property>
</Properties>
</file>